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72" r:id="rId12"/>
    <p:sldId id="271" r:id="rId13"/>
    <p:sldId id="266" r:id="rId14"/>
    <p:sldId id="267" r:id="rId15"/>
    <p:sldId id="268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A2"/>
    <a:srgbClr val="FF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Организация деятельности образовательной организации по реализации ИПРА инвалида (ребенка-инвалида)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/>
                <a:cs typeface="Times New Roman"/>
              </a:rPr>
              <a:t>м</a:t>
            </a:r>
            <a:r>
              <a:rPr lang="ru-RU" dirty="0" smtClean="0">
                <a:latin typeface="Times New Roman"/>
                <a:cs typeface="Times New Roman"/>
              </a:rPr>
              <a:t>етодист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Черникова Анна Андреевна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/>
                <a:cs typeface="Times New Roman"/>
              </a:rPr>
              <a:t>БУ РА «Центр психолого-медико-социального сопровождения»</a:t>
            </a:r>
            <a:endParaRPr lang="ru-RU" sz="2000" dirty="0">
              <a:latin typeface="Times New Roman"/>
              <a:cs typeface="Times New Roman"/>
            </a:endParaRPr>
          </a:p>
        </p:txBody>
      </p:sp>
      <p:pic>
        <p:nvPicPr>
          <p:cNvPr id="5" name="Изображение 4" descr="logo_pmss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289813" cy="112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16216" y="5805264"/>
            <a:ext cx="250033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ФКУ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«ГБ МСЭ по РА»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733256"/>
            <a:ext cx="3000396" cy="92869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 РА «Центр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психолого-медико-социального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сопровождения»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4653136"/>
            <a:ext cx="3786214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органы управления образованием в 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43174" y="2500306"/>
            <a:ext cx="407196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/>
                <a:cs typeface="Times New Roman"/>
              </a:rPr>
              <a:t>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позднее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двух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месяцев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до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окончания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срока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действия</a:t>
            </a:r>
            <a:r>
              <a:rPr lang="en-US" dirty="0">
                <a:latin typeface="Times New Roman"/>
                <a:cs typeface="Times New Roman"/>
              </a:rPr>
              <a:t> ИПРА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6" name="Рисунок 15" descr="man-brown-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28860" y="1857364"/>
            <a:ext cx="698647" cy="69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man-brown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00760" y="1857364"/>
            <a:ext cx="648072" cy="6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071546"/>
            <a:ext cx="1643073" cy="1643074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2000232" y="3214686"/>
            <a:ext cx="5715040" cy="10784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/>
              <a:cs typeface="Times New Roman"/>
            </a:endParaRPr>
          </a:p>
          <a:p>
            <a:pPr algn="ctr"/>
            <a:r>
              <a:rPr lang="en-US" b="1" dirty="0" err="1" smtClean="0">
                <a:latin typeface="Times New Roman"/>
                <a:cs typeface="Times New Roman"/>
              </a:rPr>
              <a:t>Сведения</a:t>
            </a:r>
            <a:r>
              <a:rPr lang="en-US" b="1" dirty="0" smtClean="0">
                <a:latin typeface="Times New Roman"/>
                <a:cs typeface="Times New Roman"/>
              </a:rPr>
              <a:t> о </a:t>
            </a:r>
            <a:r>
              <a:rPr lang="en-US" b="1" dirty="0" err="1" smtClean="0">
                <a:latin typeface="Times New Roman"/>
                <a:cs typeface="Times New Roman"/>
              </a:rPr>
              <a:t>выполненных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мероприятиях</a:t>
            </a:r>
            <a:r>
              <a:rPr lang="en-US" b="1" dirty="0" smtClean="0">
                <a:latin typeface="Times New Roman"/>
                <a:cs typeface="Times New Roman"/>
              </a:rPr>
              <a:t>, </a:t>
            </a:r>
            <a:r>
              <a:rPr lang="en-US" b="1" dirty="0" err="1" smtClean="0">
                <a:latin typeface="Times New Roman"/>
                <a:cs typeface="Times New Roman"/>
              </a:rPr>
              <a:t>предусмотренных</a:t>
            </a:r>
            <a:r>
              <a:rPr lang="en-US" b="1" dirty="0" smtClean="0">
                <a:latin typeface="Times New Roman"/>
                <a:cs typeface="Times New Roman"/>
              </a:rPr>
              <a:t> ИПРА</a:t>
            </a:r>
            <a:endParaRPr lang="ru-RU" b="1" dirty="0" smtClean="0">
              <a:latin typeface="Times New Roman"/>
              <a:cs typeface="Times New Roman"/>
            </a:endParaRPr>
          </a:p>
          <a:p>
            <a:pPr algn="ctr"/>
            <a:r>
              <a:rPr lang="en-US" b="1" dirty="0" err="1" smtClean="0">
                <a:latin typeface="Times New Roman"/>
                <a:cs typeface="Times New Roman"/>
              </a:rPr>
              <a:t>инвалида</a:t>
            </a:r>
            <a:r>
              <a:rPr lang="en-US" b="1" dirty="0" smtClean="0">
                <a:latin typeface="Times New Roman"/>
                <a:cs typeface="Times New Roman"/>
              </a:rPr>
              <a:t> (</a:t>
            </a:r>
            <a:r>
              <a:rPr lang="en-US" b="1" dirty="0" err="1" smtClean="0">
                <a:latin typeface="Times New Roman"/>
                <a:cs typeface="Times New Roman"/>
              </a:rPr>
              <a:t>ребенка-инвалида</a:t>
            </a:r>
            <a:r>
              <a:rPr lang="en-US" b="1" dirty="0" smtClean="0">
                <a:latin typeface="Times New Roman"/>
                <a:cs typeface="Times New Roman"/>
              </a:rPr>
              <a:t>)</a:t>
            </a:r>
            <a:endParaRPr lang="ru-RU" b="1" dirty="0" smtClean="0">
              <a:latin typeface="Times New Roman"/>
              <a:cs typeface="Times New Roman"/>
            </a:endParaRPr>
          </a:p>
          <a:p>
            <a:pPr algn="ctr"/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22" name="Стрелка влево 21"/>
          <p:cNvSpPr/>
          <p:nvPr/>
        </p:nvSpPr>
        <p:spPr>
          <a:xfrm rot="10800000">
            <a:off x="6156176" y="6093296"/>
            <a:ext cx="571504" cy="21431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15" descr="man-brown-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42844" y="4357694"/>
            <a:ext cx="688366" cy="68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Прямая соединительная линия 39"/>
          <p:cNvCxnSpPr/>
          <p:nvPr/>
        </p:nvCxnSpPr>
        <p:spPr>
          <a:xfrm flipV="1">
            <a:off x="8172400" y="1700808"/>
            <a:ext cx="0" cy="7200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071670" y="1000108"/>
            <a:ext cx="150016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образовательные организации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142984"/>
            <a:ext cx="1643073" cy="164307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5000628" y="928670"/>
            <a:ext cx="2285984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организации, подведомственные Министерству образования и науки РА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214290"/>
            <a:ext cx="814393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реализации индивидуальной программы реабилитации или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государственным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учреждением медико-социальной экспертизы, в сфере деятельности Министерства образования и науки Республики Алтай», утвержденный приказом министерства образования и науки РА от 2 сентября 2020 года № 708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08" y="2714620"/>
            <a:ext cx="57150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п.4.6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48" y="5500702"/>
            <a:ext cx="2143140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atin typeface="Times New Roman"/>
                <a:cs typeface="Times New Roman"/>
              </a:rPr>
              <a:t>не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позднее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двух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месяцев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до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окончания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срока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lang="en-US" sz="1200" dirty="0" err="1">
                <a:latin typeface="Times New Roman"/>
                <a:cs typeface="Times New Roman"/>
              </a:rPr>
              <a:t>действия</a:t>
            </a:r>
            <a:r>
              <a:rPr lang="en-US" sz="1200" dirty="0">
                <a:latin typeface="Times New Roman"/>
                <a:cs typeface="Times New Roman"/>
              </a:rPr>
              <a:t> ИПРА</a:t>
            </a:r>
            <a:r>
              <a:rPr lang="ru-RU" sz="1200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85720" y="5929330"/>
            <a:ext cx="57150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п.4.6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Выгнутая влево стрелка 44"/>
          <p:cNvSpPr/>
          <p:nvPr/>
        </p:nvSpPr>
        <p:spPr>
          <a:xfrm rot="18631016">
            <a:off x="1214414" y="2643182"/>
            <a:ext cx="428628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Выгнутая влево стрелка 45"/>
          <p:cNvSpPr/>
          <p:nvPr/>
        </p:nvSpPr>
        <p:spPr>
          <a:xfrm rot="21021750">
            <a:off x="1941268" y="3877944"/>
            <a:ext cx="329558" cy="10302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Выгнутая вправо стрелка 46"/>
          <p:cNvSpPr/>
          <p:nvPr/>
        </p:nvSpPr>
        <p:spPr>
          <a:xfrm rot="1490025">
            <a:off x="7935478" y="2823220"/>
            <a:ext cx="428628" cy="1143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право стрелка 49"/>
          <p:cNvSpPr/>
          <p:nvPr/>
        </p:nvSpPr>
        <p:spPr>
          <a:xfrm rot="1490025">
            <a:off x="6387035" y="4166488"/>
            <a:ext cx="519704" cy="19538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Выгнутая влево стрелка 51"/>
          <p:cNvSpPr/>
          <p:nvPr/>
        </p:nvSpPr>
        <p:spPr>
          <a:xfrm rot="21021750">
            <a:off x="2798524" y="5449580"/>
            <a:ext cx="329558" cy="10302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8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724128" y="980728"/>
            <a:ext cx="3240360" cy="1143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/>
                <a:cs typeface="Times New Roman"/>
              </a:rPr>
              <a:t>Приложение №1</a:t>
            </a:r>
            <a:br>
              <a:rPr lang="ru-RU" sz="2400" dirty="0">
                <a:latin typeface="Times New Roman"/>
                <a:cs typeface="Times New Roman"/>
              </a:rPr>
            </a:br>
            <a:r>
              <a:rPr lang="ru-RU" sz="2400" dirty="0">
                <a:latin typeface="Times New Roman"/>
                <a:cs typeface="Times New Roman"/>
              </a:rPr>
              <a:t>к приказу Министерства труда</a:t>
            </a:r>
            <a:br>
              <a:rPr lang="ru-RU" sz="2400" dirty="0">
                <a:latin typeface="Times New Roman"/>
                <a:cs typeface="Times New Roman"/>
              </a:rPr>
            </a:br>
            <a:r>
              <a:rPr lang="ru-RU" sz="2400" dirty="0">
                <a:latin typeface="Times New Roman"/>
                <a:cs typeface="Times New Roman"/>
              </a:rPr>
              <a:t>и социальной защиты</a:t>
            </a:r>
            <a:br>
              <a:rPr lang="ru-RU" sz="2400" dirty="0">
                <a:latin typeface="Times New Roman"/>
                <a:cs typeface="Times New Roman"/>
              </a:rPr>
            </a:br>
            <a:r>
              <a:rPr lang="ru-RU" sz="2400" dirty="0">
                <a:latin typeface="Times New Roman"/>
                <a:cs typeface="Times New Roman"/>
              </a:rPr>
              <a:t>Российской Федерации</a:t>
            </a:r>
            <a:br>
              <a:rPr lang="ru-RU" sz="2400" dirty="0">
                <a:latin typeface="Times New Roman"/>
                <a:cs typeface="Times New Roman"/>
              </a:rPr>
            </a:br>
            <a:r>
              <a:rPr lang="ru-RU" sz="2400" dirty="0">
                <a:latin typeface="Times New Roman"/>
                <a:cs typeface="Times New Roman"/>
              </a:rPr>
              <a:t>от 15.10.2015 № 723н</a:t>
            </a:r>
            <a:br>
              <a:rPr lang="ru-RU" sz="2400" dirty="0">
                <a:latin typeface="Times New Roman"/>
                <a:cs typeface="Times New Roman"/>
              </a:rPr>
            </a:b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4" name="Содержимое 3" descr="Снимок экрана 2021-12-21 в 10.15.0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4" r="-1351"/>
          <a:stretch/>
        </p:blipFill>
        <p:spPr>
          <a:xfrm>
            <a:off x="95448" y="260648"/>
            <a:ext cx="4513064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Изображение 4" descr="Снимок экрана 2021-12-21 в 10.17.5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73016"/>
            <a:ext cx="4211960" cy="30329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2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нимок экрана 2021-12-21 в 9.57.0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2" r="-336"/>
          <a:stretch/>
        </p:blipFill>
        <p:spPr>
          <a:xfrm>
            <a:off x="323528" y="1844824"/>
            <a:ext cx="7019725" cy="4403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352928" cy="1200329"/>
          </a:xfrm>
          <a:prstGeom prst="rect">
            <a:avLst/>
          </a:prstGeom>
          <a:solidFill>
            <a:srgbClr val="FFBEA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Форма № 3 Порядка </a:t>
            </a:r>
            <a:r>
              <a:rPr lang="ru-RU" b="1" dirty="0">
                <a:latin typeface="Times New Roman"/>
                <a:cs typeface="Times New Roman"/>
              </a:rPr>
              <a:t>реализации индивидуальной программы реабилитации или </a:t>
            </a:r>
            <a:r>
              <a:rPr lang="ru-RU" b="1" dirty="0" err="1">
                <a:latin typeface="Times New Roman"/>
                <a:cs typeface="Times New Roman"/>
              </a:rPr>
              <a:t>абилитации</a:t>
            </a:r>
            <a:r>
              <a:rPr lang="ru-RU" b="1" dirty="0">
                <a:latin typeface="Times New Roman"/>
                <a:cs typeface="Times New Roman"/>
              </a:rPr>
              <a:t> инвалида (ребенка-инвалида), выдаваемой федеральным государственным учреждением медико-социальной экспертизы, в сфере деятельности Министерства образования и науки Республики </a:t>
            </a:r>
            <a:r>
              <a:rPr lang="ru-RU" b="1" dirty="0" smtClean="0">
                <a:latin typeface="Times New Roman"/>
                <a:cs typeface="Times New Roman"/>
              </a:rPr>
              <a:t>Алтай</a:t>
            </a:r>
            <a:endParaRPr lang="ru-RU" b="1" dirty="0">
              <a:latin typeface="Times New Roman"/>
              <a:cs typeface="Times New Roman"/>
            </a:endParaRPr>
          </a:p>
        </p:txBody>
      </p:sp>
      <p:pic>
        <p:nvPicPr>
          <p:cNvPr id="7" name="Picture 2" descr="https://pbs.twimg.com/media/BremQNNIcAA5rP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8" y="3717032"/>
            <a:ext cx="1395584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2878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step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2224448" cy="2357430"/>
          </a:xfrm>
          <a:prstGeom prst="rect">
            <a:avLst/>
          </a:prstGeom>
          <a:noFill/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429124" y="642918"/>
            <a:ext cx="4143404" cy="150019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мероприятий  разрабатывается на весь период обучения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500562" y="2643182"/>
            <a:ext cx="4143404" cy="150019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мероприятий корректируется в соответствии с результатами и достижениями инвалида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(ребенка- инвалида)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572000" y="4572008"/>
            <a:ext cx="4143404" cy="150019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мероприятий передается в иную образовательную организацию вместе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Выпискои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̆ из ИПРА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28612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лет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60648"/>
            <a:ext cx="3857620" cy="15716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реализации индивидуальной программы реабилитации или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государственным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учреждением медико-социальной экспертизы, в сфере деятельности Министерства образования и науки Республики Алтай», утвержденный приказом министерства образования и науки РА от 2 сентября 2020 года № 708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3071802" y="2285992"/>
            <a:ext cx="1500198" cy="121444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14678" y="3643314"/>
            <a:ext cx="1143008" cy="15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143241" y="3714754"/>
            <a:ext cx="1357322" cy="121444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czn-yarcevo.admin-smolensk.ru/files/144/gallery/med/09.11.2018_11.57.30_shutterstock_123142174.jpg"/>
          <p:cNvPicPr>
            <a:picLocks noChangeAspect="1" noChangeArrowheads="1"/>
          </p:cNvPicPr>
          <p:nvPr/>
        </p:nvPicPr>
        <p:blipFill>
          <a:blip r:embed="rId3" cstate="print"/>
          <a:srcRect l="7500" t="12742" r="35312" b="9349"/>
          <a:stretch>
            <a:fillRect/>
          </a:stretch>
        </p:blipFill>
        <p:spPr bwMode="auto">
          <a:xfrm>
            <a:off x="500034" y="4786322"/>
            <a:ext cx="1500198" cy="184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357166"/>
            <a:ext cx="278608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ФКУ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«ГБ МСЭ по РА»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istrator\Desktop\step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00240"/>
            <a:ext cx="2224448" cy="2357430"/>
          </a:xfrm>
          <a:prstGeom prst="rect">
            <a:avLst/>
          </a:prstGeom>
          <a:noFill/>
        </p:spPr>
      </p:pic>
      <p:pic>
        <p:nvPicPr>
          <p:cNvPr id="6" name="Picture 2" descr="C:\Users\Administrator\Desktop\step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2224448" cy="235743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86050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новая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03054">
            <a:off x="5605503" y="3539942"/>
            <a:ext cx="2004960" cy="563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не истек 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4929190" y="4429132"/>
            <a:ext cx="3000396" cy="1357322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 об исполнении мероприятий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1071538" y="4429132"/>
            <a:ext cx="2571768" cy="1357322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разрабатывается план реализации мероприятий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pbs.twimg.com/media/BremQNNIcAA5rP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2076805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2286015" cy="2286016"/>
          </a:xfrm>
          <a:prstGeom prst="rect">
            <a:avLst/>
          </a:prstGeom>
          <a:noFill/>
        </p:spPr>
      </p:pic>
      <p:pic>
        <p:nvPicPr>
          <p:cNvPr id="25602" name="Picture 2" descr="https://www.hitfm.ua/static/img/content/podcasts_main/151/33/o.jpg"/>
          <p:cNvPicPr>
            <a:picLocks noChangeAspect="1" noChangeArrowheads="1"/>
          </p:cNvPicPr>
          <p:nvPr/>
        </p:nvPicPr>
        <p:blipFill>
          <a:blip r:embed="rId3"/>
          <a:srcRect l="21875" t="34375" r="16666" b="5208"/>
          <a:stretch>
            <a:fillRect/>
          </a:stretch>
        </p:blipFill>
        <p:spPr bwMode="auto">
          <a:xfrm>
            <a:off x="1071538" y="3500438"/>
            <a:ext cx="1785950" cy="1755680"/>
          </a:xfrm>
          <a:prstGeom prst="rect">
            <a:avLst/>
          </a:prstGeom>
          <a:noFill/>
        </p:spPr>
      </p:pic>
      <p:sp>
        <p:nvSpPr>
          <p:cNvPr id="6" name="Прямоугольник с одним скругленным углом 5"/>
          <p:cNvSpPr/>
          <p:nvPr/>
        </p:nvSpPr>
        <p:spPr>
          <a:xfrm>
            <a:off x="3071802" y="2214554"/>
            <a:ext cx="2643206" cy="857256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 отметку об исполнении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дату перевод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3143240" y="3214686"/>
            <a:ext cx="2571768" cy="71438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 пакет копий документов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3143240" y="4071942"/>
            <a:ext cx="2571768" cy="1214446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передает документы по месту продолжения обучения инвалида (ребенка-инвалида)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571612"/>
            <a:ext cx="2286015" cy="2286016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>
            <a:stCxn id="6" idx="3"/>
          </p:cNvCxnSpPr>
          <p:nvPr/>
        </p:nvCxnSpPr>
        <p:spPr>
          <a:xfrm>
            <a:off x="5715008" y="2643182"/>
            <a:ext cx="642942" cy="50006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786446" y="3429000"/>
            <a:ext cx="714380" cy="21431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536413" y="3893347"/>
            <a:ext cx="1143008" cy="64294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929486" cy="10715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реализации индивидуальной программы реабилитации или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государственным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учреждением медико-социальной экспертизы, в сфере деятельности Министерства образования и науки Республики Алтай», утвержденный приказом министерства образования и науки РА от 2 сентября 2020 года № 708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https://www.hitfm.ua/static/img/content/podcasts_main/151/33/o.jpg"/>
          <p:cNvPicPr>
            <a:picLocks noChangeAspect="1" noChangeArrowheads="1"/>
          </p:cNvPicPr>
          <p:nvPr/>
        </p:nvPicPr>
        <p:blipFill>
          <a:blip r:embed="rId3"/>
          <a:srcRect l="21875" t="34375" r="16666" b="5208"/>
          <a:stretch>
            <a:fillRect/>
          </a:stretch>
        </p:blipFill>
        <p:spPr bwMode="auto">
          <a:xfrm flipH="1">
            <a:off x="6572264" y="3571876"/>
            <a:ext cx="1643074" cy="1755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27 июля 2016 года № 152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«О персональных данных»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hqdefault.jpg"/>
          <p:cNvPicPr>
            <a:picLocks noChangeAspect="1" noChangeArrowheads="1"/>
          </p:cNvPicPr>
          <p:nvPr/>
        </p:nvPicPr>
        <p:blipFill>
          <a:blip r:embed="rId2"/>
          <a:srcRect l="14063" r="14062"/>
          <a:stretch>
            <a:fillRect/>
          </a:stretch>
        </p:blipFill>
        <p:spPr bwMode="auto">
          <a:xfrm>
            <a:off x="928662" y="2214554"/>
            <a:ext cx="3786214" cy="3950804"/>
          </a:xfrm>
          <a:prstGeom prst="rect">
            <a:avLst/>
          </a:prstGeom>
          <a:noFill/>
        </p:spPr>
      </p:pic>
      <p:pic>
        <p:nvPicPr>
          <p:cNvPr id="1028" name="Picture 4" descr="https://bgtrk.ru/upload/iblock/4a3/4a36e8a97e8f448dccddd5bdbc496a58.jpg"/>
          <p:cNvPicPr>
            <a:picLocks noChangeAspect="1" noChangeArrowheads="1"/>
          </p:cNvPicPr>
          <p:nvPr/>
        </p:nvPicPr>
        <p:blipFill>
          <a:blip r:embed="rId3"/>
          <a:srcRect l="25782" r="24999"/>
          <a:stretch>
            <a:fillRect/>
          </a:stretch>
        </p:blipFill>
        <p:spPr bwMode="auto">
          <a:xfrm>
            <a:off x="6072198" y="2571744"/>
            <a:ext cx="2643206" cy="3356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federalnyj-zakon-o-socialnoj-zashhite-invalidov-v-rf-pravila-priznaniya-lica-invalidom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8" t="16333" r="25441" b="15849"/>
          <a:stretch/>
        </p:blipFill>
        <p:spPr>
          <a:xfrm>
            <a:off x="467544" y="1412776"/>
            <a:ext cx="2304256" cy="3260326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3203848" y="1484784"/>
            <a:ext cx="5688632" cy="40324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Инвалид</a:t>
            </a:r>
            <a:r>
              <a:rPr lang="ru-RU" sz="2400" dirty="0" smtClean="0">
                <a:latin typeface="Times New Roman"/>
                <a:cs typeface="Times New Roman"/>
              </a:rPr>
              <a:t> (до 18 лет – ребенок-инвалид) – лицо, которое имеет нарушение здоровья со стойкими расстройствами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(ФЗ-181)</a:t>
            </a:r>
            <a:endParaRPr lang="ru-RU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1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3441"/>
            <a:ext cx="8229600" cy="180506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ru-RU" sz="2800" b="1" dirty="0" smtClean="0">
                <a:latin typeface="Times New Roman"/>
                <a:cs typeface="Times New Roman"/>
              </a:rPr>
              <a:t>Глава</a:t>
            </a:r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III </a:t>
            </a:r>
            <a:r>
              <a:rPr lang="ru-RU" sz="2800" b="1" dirty="0" smtClean="0">
                <a:latin typeface="Times New Roman"/>
                <a:cs typeface="Times New Roman"/>
              </a:rPr>
              <a:t>статья </a:t>
            </a:r>
            <a:r>
              <a:rPr lang="ru-RU" sz="2800" b="1" dirty="0">
                <a:latin typeface="Times New Roman"/>
                <a:cs typeface="Times New Roman"/>
              </a:rPr>
              <a:t>11 </a:t>
            </a:r>
            <a:r>
              <a:rPr lang="ru-RU" sz="2800" b="1" dirty="0" smtClean="0">
                <a:latin typeface="Times New Roman"/>
                <a:cs typeface="Times New Roman"/>
              </a:rPr>
              <a:t/>
            </a:r>
            <a:br>
              <a:rPr lang="ru-RU" sz="2800" b="1" dirty="0" smtClean="0">
                <a:latin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cs typeface="Times New Roman"/>
              </a:rPr>
              <a:t>Федерального </a:t>
            </a:r>
            <a:r>
              <a:rPr lang="ru-RU" sz="2800" b="1" dirty="0">
                <a:latin typeface="Times New Roman"/>
                <a:cs typeface="Times New Roman"/>
              </a:rPr>
              <a:t>закона от 24 ноября 1995 № 181-ФЗ </a:t>
            </a:r>
            <a:r>
              <a:rPr lang="ru-RU" sz="2800" b="1" dirty="0" smtClean="0">
                <a:latin typeface="Times New Roman"/>
                <a:cs typeface="Times New Roman"/>
              </a:rPr>
              <a:t>«О </a:t>
            </a:r>
            <a:r>
              <a:rPr lang="ru-RU" sz="2800" b="1" dirty="0">
                <a:latin typeface="Times New Roman"/>
                <a:cs typeface="Times New Roman"/>
              </a:rPr>
              <a:t>социальной защите инвалидов </a:t>
            </a:r>
            <a:r>
              <a:rPr lang="ru-RU" sz="2800" b="1" dirty="0" smtClean="0">
                <a:latin typeface="Times New Roman"/>
                <a:cs typeface="Times New Roman"/>
              </a:rPr>
              <a:t/>
            </a:r>
            <a:br>
              <a:rPr lang="ru-RU" sz="2800" b="1" dirty="0" smtClean="0">
                <a:latin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cs typeface="Times New Roman"/>
              </a:rPr>
              <a:t>в </a:t>
            </a:r>
            <a:r>
              <a:rPr lang="ru-RU" sz="2800" b="1" dirty="0">
                <a:latin typeface="Times New Roman"/>
                <a:cs typeface="Times New Roman"/>
              </a:rPr>
              <a:t>Российской </a:t>
            </a:r>
            <a:r>
              <a:rPr lang="ru-RU" sz="2800" b="1" dirty="0" smtClean="0">
                <a:latin typeface="Times New Roman"/>
                <a:cs typeface="Times New Roman"/>
              </a:rPr>
              <a:t>Федерации» 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Индивидуальная программа реабилитации инвалида или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абилитации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(ИПРА) </a:t>
            </a:r>
            <a:r>
              <a:rPr lang="ru-RU" dirty="0" smtClean="0">
                <a:latin typeface="Times New Roman"/>
                <a:cs typeface="Times New Roman"/>
              </a:rPr>
              <a:t>– комплекс оптимальных для инвалида реабилитационных мероприятий, включающий в себя отдельные виды, формы, объёмы, сроки и порядок реализации медицинских, профессиональных и других реабилитационных мер, направленных на восстановление, компенсацию нарушенных или утраченных функций организма, восстановление, компенсацию способностей инвалида к выполнению определённых видов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Глава 3 статья 9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/>
                <a:cs typeface="Times New Roman"/>
              </a:rPr>
              <a:t>Федерального закона от 24 ноября 1995 № 181-ФЗ «О социальной защите инвалидов </a:t>
            </a:r>
            <a:br>
              <a:rPr lang="ru-RU" sz="2800" b="1" dirty="0">
                <a:latin typeface="Times New Roman"/>
                <a:cs typeface="Times New Roman"/>
              </a:rPr>
            </a:br>
            <a:r>
              <a:rPr lang="ru-RU" sz="2800" b="1" dirty="0">
                <a:latin typeface="Times New Roman"/>
                <a:cs typeface="Times New Roman"/>
              </a:rPr>
              <a:t>в Российской Федерации»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Реабилитация </a:t>
            </a:r>
            <a:r>
              <a:rPr lang="ru-RU" dirty="0" smtClean="0">
                <a:latin typeface="Times New Roman"/>
                <a:cs typeface="Times New Roman"/>
              </a:rPr>
              <a:t>- система и процесс полного или частичного восстановления способностей инвалидов к бытовой, общественной, профессиональной и иной деятельности. </a:t>
            </a:r>
          </a:p>
          <a:p>
            <a:pPr algn="just"/>
            <a:r>
              <a:rPr lang="ru-RU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Абилитация</a:t>
            </a:r>
            <a:r>
              <a:rPr lang="ru-RU" b="1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- система и процесс формирования отсутствовавших у инвалидов способностей к бытовой, общественной, профессиональной и иной деятельности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Нормативно-правовая база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001156" cy="616931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/>
                <a:cs typeface="Times New Roman"/>
              </a:rPr>
              <a:t>Федеральный закон «О социальной защите инвалидов в Российской Федерации» от 24 ноября 1995 года № 181-ФЗ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№273-Ф3 (ред. от 24 марта 2021 года) «Об образовании в Российской Федерации».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труда и социальной защиты Российской Федерации от 13 июня 2017 года № 486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«Об утверждении порядка разработки и реализации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инвалида,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ребенка-инвалида, выдаваемых федеральными государственными учреждениями медико-социальной экспертизы, и их форм».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Минтруда России от 15 октября 2015 № 723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(ред. от 29 мая 2020) «Об утверждении формы и Порядка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инвалида и индивидуальной программой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 мероприятий в федеральные государственные учреждения медико-социальной экспертизы».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Соглашение от 18 марта 2016 года  № 4/57 «О взаимодействии между Министерством образования и науки Республики Алтай и Федеральным казенным учреждением «Главное бюро медико-социальной экспертизы по Республики Алтай» Министерства труда и социальной защиты Российской федерации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Республики Алтай от 02 сентября 2020 года № 708 «Об утверждении Порядка реализации индивидуальной программы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государственным учреждением медико-социальной экспертизы, в сфере деятельности Министерства образования и науки Республики Алтай»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250033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ФКУ «ГБ МСЭ по РА»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step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28"/>
            <a:ext cx="693120" cy="734556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2928926" y="357166"/>
            <a:ext cx="1643074" cy="5000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выдаёт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1357298"/>
            <a:ext cx="1857388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включает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6116" y="1357298"/>
            <a:ext cx="3000396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 о нуждаемости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29454" y="1285860"/>
            <a:ext cx="1857388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исполнители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000240"/>
            <a:ext cx="2286016" cy="857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реабилитация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143248"/>
            <a:ext cx="2286016" cy="7858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реабилитация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4071942"/>
            <a:ext cx="2286016" cy="5000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реабилитация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4786322"/>
            <a:ext cx="2857520" cy="10715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реабилитация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техническими средствами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6000768"/>
            <a:ext cx="2428892" cy="642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Физкультурная реабилитация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71736" y="1928802"/>
            <a:ext cx="3714776" cy="2143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Медицинская реабилитация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71736" y="2214554"/>
            <a:ext cx="3714776" cy="2143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Реконструктивная хирургия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2500306"/>
            <a:ext cx="3714776" cy="2143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Протезирование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ортезирование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71736" y="2786058"/>
            <a:ext cx="3714776" cy="2143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Санаторно-курортное лечение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00298" y="3214686"/>
            <a:ext cx="3786214" cy="500066"/>
          </a:xfrm>
          <a:prstGeom prst="roundRect">
            <a:avLst>
              <a:gd name="adj" fmla="val 2510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Рекомендации по условиям организации обучения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71736" y="4000504"/>
            <a:ext cx="3643338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Профессиональная ориентация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71736" y="4357694"/>
            <a:ext cx="3643338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в трудоустройстве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28926" y="4857760"/>
            <a:ext cx="3214710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Социально-средовая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28926" y="5143512"/>
            <a:ext cx="3214710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Социально-психологическая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28926" y="5429264"/>
            <a:ext cx="3214710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Социокультурная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928926" y="5715016"/>
            <a:ext cx="3214710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Социально-бытовая адаптация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71736" y="6000768"/>
            <a:ext cx="4000528" cy="6429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Информирование и консультирование по вопросам  адаптивной физической культуры и адаптивного спорта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29454" y="1928802"/>
            <a:ext cx="2000264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министерства здравоохранения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58016" y="3000372"/>
            <a:ext cx="2000264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министерства образования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58016" y="4000504"/>
            <a:ext cx="2000264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 занятости населения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858016" y="5000636"/>
            <a:ext cx="2000264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министерства труда и социальной защиты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29454" y="6000744"/>
            <a:ext cx="200026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министерства физической культуры и спорта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6357950" y="2285992"/>
            <a:ext cx="500066" cy="2857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357950" y="3357562"/>
            <a:ext cx="500066" cy="2857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286512" y="4143380"/>
            <a:ext cx="500066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286512" y="5214950"/>
            <a:ext cx="500066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6572264" y="6215082"/>
            <a:ext cx="500066" cy="2857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7" idx="2"/>
          </p:cNvCxnSpPr>
          <p:nvPr/>
        </p:nvCxnSpPr>
        <p:spPr>
          <a:xfrm rot="5400000">
            <a:off x="1464447" y="1821645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00166" y="3000372"/>
            <a:ext cx="28575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571604" y="4000504"/>
            <a:ext cx="14287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3" idx="0"/>
          </p:cNvCxnSpPr>
          <p:nvPr/>
        </p:nvCxnSpPr>
        <p:spPr>
          <a:xfrm rot="5400000">
            <a:off x="1536679" y="4679165"/>
            <a:ext cx="213520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3" idx="2"/>
          </p:cNvCxnSpPr>
          <p:nvPr/>
        </p:nvCxnSpPr>
        <p:spPr>
          <a:xfrm rot="5400000">
            <a:off x="1571604" y="5929330"/>
            <a:ext cx="14287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680347" y="1749413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28" idx="0"/>
          </p:cNvCxnSpPr>
          <p:nvPr/>
        </p:nvCxnSpPr>
        <p:spPr>
          <a:xfrm rot="5400000">
            <a:off x="7751785" y="2893215"/>
            <a:ext cx="213520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vakil360.com/images/Article/2016/12/24/article585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785794"/>
            <a:ext cx="1571636" cy="474634"/>
          </a:xfrm>
          <a:prstGeom prst="rect">
            <a:avLst/>
          </a:prstGeom>
          <a:noFill/>
        </p:spPr>
      </p:pic>
      <p:sp>
        <p:nvSpPr>
          <p:cNvPr id="44" name="Скругленный прямоугольник 43"/>
          <p:cNvSpPr/>
          <p:nvPr/>
        </p:nvSpPr>
        <p:spPr>
          <a:xfrm>
            <a:off x="5429256" y="0"/>
            <a:ext cx="3500462" cy="6428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Министерства труда и социальной защиты Российской Федерации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15 октября 2015 № 723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340768"/>
            <a:ext cx="2500330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ФКУ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«ГБ МСЭ по РА»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142984"/>
            <a:ext cx="3000396" cy="92869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 РА «Центр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психолого-медико-социального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сопровождения»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131840" y="1340768"/>
            <a:ext cx="2428892" cy="92869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направляет Выписку из ИПРА ребенка-инвалида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3214686"/>
            <a:ext cx="3786182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организации, подведомственные Министерству образования и науки 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3214686"/>
            <a:ext cx="3786214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органы управления образованием в 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214678" y="2143116"/>
            <a:ext cx="2857520" cy="114300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rot="16200000" flipH="1">
            <a:off x="6786578" y="2500306"/>
            <a:ext cx="1143008" cy="28575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929058" y="2428868"/>
            <a:ext cx="3929090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3 дней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man-brown-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596" y="3357562"/>
            <a:ext cx="698647" cy="69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man-brown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4876" y="3500438"/>
            <a:ext cx="648072" cy="6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539552" y="4653136"/>
            <a:ext cx="2286016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Регистрирует Выписку из ИПРА ребенка-инвалида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2987824" y="5229200"/>
            <a:ext cx="2286016" cy="928694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2 дней отправляет Выписку из ИПРА ребенка-инвалида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95536" y="4005064"/>
            <a:ext cx="0" cy="716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7158" y="4000504"/>
            <a:ext cx="216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6136" y="4797152"/>
            <a:ext cx="1643073" cy="1643074"/>
          </a:xfrm>
          <a:prstGeom prst="rect">
            <a:avLst/>
          </a:prstGeom>
          <a:noFill/>
        </p:spPr>
      </p:pic>
      <p:sp>
        <p:nvSpPr>
          <p:cNvPr id="45" name="Скругленный прямоугольник 44"/>
          <p:cNvSpPr/>
          <p:nvPr/>
        </p:nvSpPr>
        <p:spPr>
          <a:xfrm>
            <a:off x="1000100" y="214290"/>
            <a:ext cx="7358114" cy="7857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реализации индивидуальной программы реабилитации или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государственным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учреждением медико-социальной экспертизы, в сфере деятельности Министерства образования и науки Республики Алтай», утвержденный приказом министерства образования и науки РА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2 сентября 2020 года № 708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1643073" cy="1643074"/>
          </a:xfrm>
          <a:prstGeom prst="rect">
            <a:avLst/>
          </a:prstGeom>
          <a:noFill/>
        </p:spPr>
      </p:pic>
      <p:pic>
        <p:nvPicPr>
          <p:cNvPr id="5" name="Рисунок 15" descr="man-brown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28794" y="2428868"/>
            <a:ext cx="688366" cy="68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1071546"/>
            <a:ext cx="121444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Муниципальные ОО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iki-sibiriada.ru/images/2/2e/%D0%91%D0%B8%D0%B1%D0%9C%D0%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1643073" cy="1643074"/>
          </a:xfrm>
          <a:prstGeom prst="rect">
            <a:avLst/>
          </a:prstGeom>
          <a:noFill/>
        </p:spPr>
      </p:pic>
      <p:pic>
        <p:nvPicPr>
          <p:cNvPr id="8" name="Рисунок 15" descr="man-brown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57950" y="2285992"/>
            <a:ext cx="688366" cy="68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6588224" y="908720"/>
            <a:ext cx="2428860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организации, подведомственные Министерству образования и науки РА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14612" y="857232"/>
            <a:ext cx="3571900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Положение о порядке реализации программ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1857364"/>
            <a:ext cx="3571900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Журнал учета и регистрации выписок из ИПРА ребенка-инвалида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12" y="2786058"/>
            <a:ext cx="3571900" cy="8589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Заявление инвалида, родителя (законного представителя)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ребенка-инвалида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https://orientini.com/uploads/Orientini.com_journee_porte_ouverte_201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572008"/>
            <a:ext cx="1643074" cy="1095383"/>
          </a:xfrm>
          <a:prstGeom prst="rect">
            <a:avLst/>
          </a:prstGeom>
          <a:noFill/>
        </p:spPr>
      </p:pic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4071934" y="4143380"/>
            <a:ext cx="928694" cy="428628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286256"/>
            <a:ext cx="2857520" cy="142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Определяет мероприятия, ответственных за исполнение, сроки исполнения.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наблюдение и контроль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4357694"/>
            <a:ext cx="2857520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Разрабатывает план мероприятий по созданию специальных условий получения образования, психолого-педагогической реабилитации 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istrator\Desktop\06577ce2472a94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5572140"/>
            <a:ext cx="771751" cy="1071546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4000496" y="6072206"/>
            <a:ext cx="121444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Заключение ПМПК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4512469" y="5845986"/>
            <a:ext cx="547691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71538" y="3357562"/>
            <a:ext cx="2928958" cy="11430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5072066" y="3286124"/>
            <a:ext cx="2857520" cy="12858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357554" y="4929198"/>
            <a:ext cx="42862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357818" y="4929198"/>
            <a:ext cx="42862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539552" y="116632"/>
            <a:ext cx="814393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реализации индивидуальной программы реабилитации или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инвалида (ребенка-инвалида), выдаваемой федеральным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государственным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учреждением медико-социальной экспертизы, в сфере деятельности Министерства образования и науки Республики Алтай», утвержденный приказом министерства образования и науки РА от 2 сентября 2020 года № 708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428860" y="1571612"/>
            <a:ext cx="571504" cy="357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п.2.6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357422" y="3071810"/>
            <a:ext cx="571504" cy="357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п.3.2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86314" y="4000504"/>
            <a:ext cx="571504" cy="357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п.3.4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/>
                <a:cs typeface="Times New Roman"/>
              </a:rPr>
              <a:t>Федеральный закон от </a:t>
            </a:r>
            <a:r>
              <a:rPr lang="ru-RU" sz="2000" b="1" dirty="0" smtClean="0">
                <a:latin typeface="Times New Roman"/>
                <a:cs typeface="Times New Roman"/>
              </a:rPr>
              <a:t>24 ноября 1995 </a:t>
            </a:r>
            <a:r>
              <a:rPr lang="ru-RU" sz="2000" b="1" dirty="0">
                <a:latin typeface="Times New Roman"/>
                <a:cs typeface="Times New Roman"/>
              </a:rPr>
              <a:t>№</a:t>
            </a:r>
            <a:r>
              <a:rPr lang="ru-RU" sz="2000" b="1" dirty="0" smtClean="0">
                <a:latin typeface="Times New Roman"/>
                <a:cs typeface="Times New Roman"/>
              </a:rPr>
              <a:t> 181 </a:t>
            </a:r>
            <a:r>
              <a:rPr lang="ru-RU" sz="2000" b="1" dirty="0">
                <a:latin typeface="Times New Roman"/>
                <a:cs typeface="Times New Roman"/>
              </a:rPr>
              <a:t>(ред. от </a:t>
            </a:r>
            <a:r>
              <a:rPr lang="ru-RU" sz="2000" b="1" dirty="0" smtClean="0">
                <a:latin typeface="Times New Roman"/>
                <a:cs typeface="Times New Roman"/>
              </a:rPr>
              <a:t>08 декабря 2020 года)  «О </a:t>
            </a:r>
            <a:r>
              <a:rPr lang="ru-RU" sz="2000" b="1" dirty="0">
                <a:latin typeface="Times New Roman"/>
                <a:cs typeface="Times New Roman"/>
              </a:rPr>
              <a:t>социальной защите инвалидов в Российской </a:t>
            </a:r>
            <a:r>
              <a:rPr lang="ru-RU" sz="2000" b="1" dirty="0" smtClean="0">
                <a:latin typeface="Times New Roman"/>
                <a:cs typeface="Times New Roman"/>
              </a:rPr>
              <a:t>Федерации» </a:t>
            </a:r>
            <a:br>
              <a:rPr lang="ru-RU" sz="2000" b="1" dirty="0" smtClean="0">
                <a:latin typeface="Times New Roman"/>
                <a:cs typeface="Times New Roman"/>
              </a:rPr>
            </a:br>
            <a:r>
              <a:rPr lang="ru-RU" sz="2000" b="1" dirty="0" smtClean="0">
                <a:latin typeface="Times New Roman"/>
                <a:cs typeface="Times New Roman"/>
              </a:rPr>
              <a:t>ст</a:t>
            </a:r>
            <a:r>
              <a:rPr lang="ru-RU" sz="2000" b="1" dirty="0">
                <a:latin typeface="Times New Roman"/>
                <a:cs typeface="Times New Roman"/>
              </a:rPr>
              <a:t>.</a:t>
            </a:r>
            <a:r>
              <a:rPr lang="ru-RU" sz="2000" b="1" dirty="0" smtClean="0">
                <a:latin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cs typeface="Times New Roman"/>
              </a:rPr>
              <a:t>11. Индивидуальная программа реабилитации или </a:t>
            </a:r>
            <a:r>
              <a:rPr lang="ru-RU" sz="2000" b="1" dirty="0" err="1">
                <a:latin typeface="Times New Roman"/>
                <a:cs typeface="Times New Roman"/>
              </a:rPr>
              <a:t>абилитации</a:t>
            </a:r>
            <a:r>
              <a:rPr lang="ru-RU" sz="2000" b="1" dirty="0">
                <a:latin typeface="Times New Roman"/>
                <a:cs typeface="Times New Roman"/>
              </a:rPr>
              <a:t> инвалида</a:t>
            </a:r>
            <a:br>
              <a:rPr lang="ru-RU" sz="2000" b="1" dirty="0">
                <a:latin typeface="Times New Roman"/>
                <a:cs typeface="Times New Roman"/>
              </a:rPr>
            </a:b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497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Индивидуальная программа реабилитации или </a:t>
            </a:r>
            <a:r>
              <a:rPr lang="ru-RU" dirty="0" err="1">
                <a:latin typeface="Times New Roman"/>
                <a:cs typeface="Times New Roman"/>
              </a:rPr>
              <a:t>абилитации</a:t>
            </a:r>
            <a:r>
              <a:rPr lang="ru-RU" dirty="0">
                <a:latin typeface="Times New Roman"/>
                <a:cs typeface="Times New Roman"/>
              </a:rPr>
              <a:t> имеет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для инвалида рекомендательный характер</a:t>
            </a:r>
            <a:r>
              <a:rPr lang="ru-RU" dirty="0">
                <a:latin typeface="Times New Roman"/>
                <a:cs typeface="Times New Roman"/>
              </a:rPr>
              <a:t>, он вправе отказаться от того или иного вида, формы и объема реабилитационных мероприятий, а также от реализации программы в </a:t>
            </a:r>
            <a:r>
              <a:rPr lang="ru-RU" dirty="0" smtClean="0">
                <a:latin typeface="Times New Roman"/>
                <a:cs typeface="Times New Roman"/>
              </a:rPr>
              <a:t>целом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Отказ инвалида (или лица, представляющего его интересы) от индивидуальной программы реабилитации или </a:t>
            </a:r>
            <a:r>
              <a:rPr lang="ru-RU" dirty="0" err="1">
                <a:latin typeface="Times New Roman"/>
                <a:cs typeface="Times New Roman"/>
              </a:rPr>
              <a:t>абилитации</a:t>
            </a:r>
            <a:r>
              <a:rPr lang="ru-RU" dirty="0">
                <a:latin typeface="Times New Roman"/>
                <a:cs typeface="Times New Roman"/>
              </a:rPr>
              <a:t> в целом или от реализации отдельных ее частей освобождает соответствующие органы государственной власти, органы местного самоуправления, а также организации независимо от организационно-правовых форм и форм собственности от ответственности за ее </a:t>
            </a:r>
            <a:r>
              <a:rPr lang="ru-RU" dirty="0" smtClean="0">
                <a:latin typeface="Times New Roman"/>
                <a:cs typeface="Times New Roman"/>
              </a:rPr>
              <a:t>исполнение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353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1257</Words>
  <Application>Microsoft Macintosh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Организация деятельности образовательной организации по реализации ИПРА инвалида (ребенка-инвалида) </vt:lpstr>
      <vt:lpstr>Презентация PowerPoint</vt:lpstr>
      <vt:lpstr> Глава III статья 11  Федерального закона от 24 ноября 1995 № 181-ФЗ «О социальной защите инвалидов  в Российской Федерации» </vt:lpstr>
      <vt:lpstr>Глава 3 статья 9 Федерального закона от 24 ноября 1995 № 181-ФЗ «О социальной защите инвалидов  в Российской Федерации» </vt:lpstr>
      <vt:lpstr>Нормативно-правовая база</vt:lpstr>
      <vt:lpstr>Презентация PowerPoint</vt:lpstr>
      <vt:lpstr>Презентация PowerPoint</vt:lpstr>
      <vt:lpstr>Презентация PowerPoint</vt:lpstr>
      <vt:lpstr>Федеральный закон от 24 ноября 1995 № 181 (ред. от 08 декабря 2020 года)  «О социальной защите инвалидов в Российской Федерации»  ст. 11. Индивидуальная программа реабилитации или абилитации инвалида </vt:lpstr>
      <vt:lpstr>Презентация PowerPoint</vt:lpstr>
      <vt:lpstr>Приложение №1 к приказу Министерства труда и социальной защиты Российской Федерации от 15.10.2015 № 723н 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закон  от 27 июля 2016 года № 152  «О персональных данных»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user</cp:lastModifiedBy>
  <cp:revision>74</cp:revision>
  <dcterms:created xsi:type="dcterms:W3CDTF">2021-03-15T07:37:26Z</dcterms:created>
  <dcterms:modified xsi:type="dcterms:W3CDTF">2021-12-22T06:55:03Z</dcterms:modified>
</cp:coreProperties>
</file>